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5"/>
  </p:notesMasterIdLst>
  <p:sldIdLst>
    <p:sldId id="374" r:id="rId2"/>
    <p:sldId id="349" r:id="rId3"/>
    <p:sldId id="352" r:id="rId4"/>
    <p:sldId id="357" r:id="rId5"/>
    <p:sldId id="354" r:id="rId6"/>
    <p:sldId id="355" r:id="rId7"/>
    <p:sldId id="358" r:id="rId8"/>
    <p:sldId id="353" r:id="rId9"/>
    <p:sldId id="366" r:id="rId10"/>
    <p:sldId id="367" r:id="rId11"/>
    <p:sldId id="368" r:id="rId12"/>
    <p:sldId id="369" r:id="rId13"/>
    <p:sldId id="370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1" autoAdjust="0"/>
    <p:restoredTop sz="94587" autoAdjust="0"/>
  </p:normalViewPr>
  <p:slideViewPr>
    <p:cSldViewPr>
      <p:cViewPr varScale="1">
        <p:scale>
          <a:sx n="83" d="100"/>
          <a:sy n="83" d="100"/>
        </p:scale>
        <p:origin x="-1218" y="-84"/>
      </p:cViewPr>
      <p:guideLst>
        <p:guide orient="horz" pos="935"/>
        <p:guide orient="horz" pos="2296"/>
        <p:guide orient="horz" pos="2387"/>
        <p:guide orient="horz" pos="232"/>
        <p:guide orient="horz" pos="3793"/>
        <p:guide orient="horz" pos="890"/>
        <p:guide pos="385"/>
        <p:guide pos="1973"/>
        <p:guide pos="3833"/>
        <p:guide pos="2835"/>
        <p:guide pos="2109"/>
        <p:guide pos="3696"/>
        <p:guide pos="5420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A92C7AB-35F9-4DC8-AB2D-5251C1B8CB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698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5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1026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6994EF-F70E-4DEE-9BA8-F82142A8C617}" type="slidenum">
              <a:rPr lang="it-IT"/>
              <a:pPr eaLnBrk="1" hangingPunct="1"/>
              <a:t>9</a:t>
            </a:fld>
            <a:endParaRPr lang="it-IT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F0678-6293-48E1-9A3A-40FF00DC79D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8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AutoShape 11"/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it-IT" sz="2400">
                <a:ea typeface="ＭＳ Ｐゴシック" pitchFamily="34" charset="-128"/>
              </a:rPr>
              <a:t> </a:t>
            </a:r>
          </a:p>
        </p:txBody>
      </p:sp>
      <p:sp>
        <p:nvSpPr>
          <p:cNvPr id="10" name="Rectangle 13"/>
          <p:cNvSpPr>
            <a:spLocks noGrp="1" noChangeArrowheads="1"/>
          </p:cNvSpPr>
          <p:nvPr userDrawn="1"/>
        </p:nvSpPr>
        <p:spPr bwMode="auto">
          <a:xfrm>
            <a:off x="7162800" y="6553200"/>
            <a:ext cx="1905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fld id="{6EDAEB10-989A-4AD6-9314-885C52E7DF0F}" type="slidenum">
              <a:rPr lang="it-IT" sz="800">
                <a:ea typeface="ＭＳ Ｐゴシック" pitchFamily="34" charset="-128"/>
              </a:rPr>
              <a:pPr algn="r" eaLnBrk="0" hangingPunct="0"/>
              <a:t>‹N›</a:t>
            </a:fld>
            <a:endParaRPr lang="it-IT" sz="1400">
              <a:ea typeface="ＭＳ Ｐゴシック" pitchFamily="34" charset="-128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15"/>
          <p:cNvSpPr>
            <a:spLocks noChangeArrowheads="1"/>
          </p:cNvSpPr>
          <p:nvPr/>
        </p:nvSpPr>
        <p:spPr bwMode="auto">
          <a:xfrm>
            <a:off x="700650" y="908050"/>
            <a:ext cx="8191964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341313" indent="-341313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 COMBUSTIBILI FOSSILI: </a:t>
            </a:r>
            <a:br>
              <a:rPr lang="en-GB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GB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UN’ERA </a:t>
            </a:r>
            <a:r>
              <a:rPr lang="en-GB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FINITA</a:t>
            </a:r>
          </a:p>
          <a:p>
            <a:pPr marL="341313" indent="-341313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marL="341313" indent="-341313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Parte 2</a:t>
            </a:r>
            <a:endParaRPr lang="it-IT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8322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11188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r>
              <a:rPr lang="it-IT" sz="3200">
                <a:solidFill>
                  <a:srgbClr val="FF0000"/>
                </a:solidFill>
                <a:ea typeface="ＭＳ Ｐゴシック" pitchFamily="34" charset="-128"/>
              </a:rPr>
              <a:t>Sistema energetico mondiale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932363" y="1484313"/>
            <a:ext cx="4032250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sz="1900">
                <a:ea typeface="ＭＳ Ｐゴシック" pitchFamily="34" charset="-128"/>
              </a:rPr>
              <a:t>Oggi il sistema energetico mondiale è basato sulle fonti di origine fossile: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- </a:t>
            </a:r>
            <a:r>
              <a:rPr lang="it-IT" sz="1900" i="1">
                <a:ea typeface="ＭＳ Ｐゴシック" pitchFamily="34" charset="-128"/>
              </a:rPr>
              <a:t>petrolio</a:t>
            </a:r>
            <a:r>
              <a:rPr lang="it-IT" sz="1900">
                <a:ea typeface="ＭＳ Ｐゴシック" pitchFamily="34" charset="-128"/>
              </a:rPr>
              <a:t> (36%);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- </a:t>
            </a:r>
            <a:r>
              <a:rPr lang="it-IT" sz="1900" i="1">
                <a:ea typeface="ＭＳ Ｐゴシック" pitchFamily="34" charset="-128"/>
              </a:rPr>
              <a:t>carbone</a:t>
            </a:r>
            <a:r>
              <a:rPr lang="it-IT" sz="1900">
                <a:ea typeface="ＭＳ Ｐゴシック" pitchFamily="34" charset="-128"/>
              </a:rPr>
              <a:t> (28%);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- </a:t>
            </a:r>
            <a:r>
              <a:rPr lang="it-IT" sz="1900" i="1">
                <a:ea typeface="ＭＳ Ｐゴシック" pitchFamily="34" charset="-128"/>
              </a:rPr>
              <a:t>gas naturale</a:t>
            </a:r>
            <a:r>
              <a:rPr lang="it-IT" sz="1900">
                <a:ea typeface="ＭＳ Ｐゴシック" pitchFamily="34" charset="-128"/>
              </a:rPr>
              <a:t> (24%).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Se consideriamo anche l’</a:t>
            </a:r>
            <a:r>
              <a:rPr lang="it-IT" sz="1900" i="1">
                <a:ea typeface="ＭＳ Ｐゴシック" pitchFamily="34" charset="-128"/>
              </a:rPr>
              <a:t>uranio</a:t>
            </a:r>
            <a:r>
              <a:rPr lang="it-IT" sz="1900">
                <a:ea typeface="ＭＳ Ｐゴシック" pitchFamily="34" charset="-128"/>
              </a:rPr>
              <a:t> si conclude che le “fonti non rinnovabili”, cioè destinate prima o poi ad esaurirsi, rappresentano oltre il 90% dei consumi.</a:t>
            </a:r>
          </a:p>
        </p:txBody>
      </p:sp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611188" y="1484313"/>
          <a:ext cx="4105275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Image" r:id="rId3" imgW="4774603" imgH="5307937" progId="Photoshop.Image.6">
                  <p:embed/>
                </p:oleObj>
              </mc:Choice>
              <mc:Fallback>
                <p:oleObj name="Image" r:id="rId3" imgW="4774603" imgH="5307937" progId="Photoshop.Image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4105275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11188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r>
              <a:rPr lang="it-IT" sz="3200">
                <a:solidFill>
                  <a:srgbClr val="FF0000"/>
                </a:solidFill>
                <a:ea typeface="ＭＳ Ｐゴシック" pitchFamily="34" charset="-128"/>
              </a:rPr>
              <a:t>Sistema energetico in Italia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932363" y="1484313"/>
            <a:ext cx="4032250" cy="3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sz="1900">
                <a:ea typeface="ＭＳ Ｐゴシック" pitchFamily="34" charset="-128"/>
              </a:rPr>
              <a:t>Il sistema energetico in Italia si basa sul petrolio e sul gas naturale: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- </a:t>
            </a:r>
            <a:r>
              <a:rPr lang="it-IT" sz="1900" i="1">
                <a:ea typeface="ＭＳ Ｐゴシック" pitchFamily="34" charset="-128"/>
              </a:rPr>
              <a:t>petrolio</a:t>
            </a:r>
            <a:r>
              <a:rPr lang="it-IT" sz="1900">
                <a:ea typeface="ＭＳ Ｐゴシック" pitchFamily="34" charset="-128"/>
              </a:rPr>
              <a:t> (45%);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- </a:t>
            </a:r>
            <a:r>
              <a:rPr lang="it-IT" sz="1900" i="1">
                <a:ea typeface="ＭＳ Ｐゴシック" pitchFamily="34" charset="-128"/>
              </a:rPr>
              <a:t>gas naturale</a:t>
            </a:r>
            <a:r>
              <a:rPr lang="it-IT" sz="1900">
                <a:ea typeface="ＭＳ Ｐゴシック" pitchFamily="34" charset="-128"/>
              </a:rPr>
              <a:t> (34%).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Petrolio e gas naturale sono anche le fonti più costose e soggette a sbalzi di prezzo.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Seguono a grande distanza: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- </a:t>
            </a:r>
            <a:r>
              <a:rPr lang="it-IT" sz="1900" i="1">
                <a:ea typeface="ＭＳ Ｐゴシック" pitchFamily="34" charset="-128"/>
              </a:rPr>
              <a:t>carbone</a:t>
            </a:r>
            <a:r>
              <a:rPr lang="it-IT" sz="1900">
                <a:ea typeface="ＭＳ Ｐゴシック" pitchFamily="34" charset="-128"/>
              </a:rPr>
              <a:t> (9%);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- </a:t>
            </a:r>
            <a:r>
              <a:rPr lang="it-IT" sz="1900" i="1">
                <a:ea typeface="ＭＳ Ｐゴシック" pitchFamily="34" charset="-128"/>
              </a:rPr>
              <a:t>energia idroelettrica</a:t>
            </a:r>
            <a:r>
              <a:rPr lang="it-IT" sz="1900">
                <a:ea typeface="ＭＳ Ｐゴシック" pitchFamily="34" charset="-128"/>
              </a:rPr>
              <a:t> (7%). 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L’Italia importa dall’estero buona parte dell’energia.</a:t>
            </a:r>
          </a:p>
        </p:txBody>
      </p:sp>
      <p:graphicFrame>
        <p:nvGraphicFramePr>
          <p:cNvPr id="33796" name="Object 5"/>
          <p:cNvGraphicFramePr>
            <a:graphicFrameLocks noChangeAspect="1"/>
          </p:cNvGraphicFramePr>
          <p:nvPr/>
        </p:nvGraphicFramePr>
        <p:xfrm>
          <a:off x="611188" y="1484313"/>
          <a:ext cx="4105275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Image" r:id="rId3" imgW="4787302" imgH="5219048" progId="Photoshop.Image.6">
                  <p:embed/>
                </p:oleObj>
              </mc:Choice>
              <mc:Fallback>
                <p:oleObj name="Image" r:id="rId3" imgW="4787302" imgH="5219048" progId="Photoshop.Image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4105275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11188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r>
              <a:rPr lang="it-IT" sz="3200">
                <a:solidFill>
                  <a:srgbClr val="FF0000"/>
                </a:solidFill>
                <a:ea typeface="ＭＳ Ｐゴシック" pitchFamily="34" charset="-128"/>
              </a:rPr>
              <a:t>Dove si trova il petrolio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11188" y="4076700"/>
            <a:ext cx="8137525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sz="1900">
                <a:ea typeface="ＭＳ Ｐゴシック" pitchFamily="34" charset="-128"/>
              </a:rPr>
              <a:t>Le riserve di petrolio si trovano nel sottosuolo di poche aree geografiche e di pochi paesi: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- il </a:t>
            </a:r>
            <a:r>
              <a:rPr lang="it-IT" sz="1900" i="1">
                <a:ea typeface="ＭＳ Ｐゴシック" pitchFamily="34" charset="-128"/>
              </a:rPr>
              <a:t>Medio Oriente</a:t>
            </a:r>
            <a:r>
              <a:rPr lang="it-IT" sz="1900">
                <a:ea typeface="ＭＳ Ｐゴシック" pitchFamily="34" charset="-128"/>
              </a:rPr>
              <a:t> possiede i 2/3 delle riserve (l’</a:t>
            </a:r>
            <a:r>
              <a:rPr lang="it-IT" sz="1900" i="1">
                <a:ea typeface="ＭＳ Ｐゴシック" pitchFamily="34" charset="-128"/>
              </a:rPr>
              <a:t>Arabia Saudita</a:t>
            </a:r>
            <a:r>
              <a:rPr lang="it-IT" sz="1900">
                <a:ea typeface="ＭＳ Ｐゴシック" pitchFamily="34" charset="-128"/>
              </a:rPr>
              <a:t> è la prima produttrice in assoluto);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- Paesi industriali come Russia, Stati Uniti, Gran Bretagna, Norvegia ecc. hanno riserve inferiori che finiranno presto.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611188" y="1484313"/>
          <a:ext cx="3468687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Image" r:id="rId3" imgW="5815873" imgH="4088889" progId="Photoshop.Image.6">
                  <p:embed/>
                </p:oleObj>
              </mc:Choice>
              <mc:Fallback>
                <p:oleObj name="Image" r:id="rId3" imgW="5815873" imgH="4088889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3468687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4295775" y="1484313"/>
          <a:ext cx="2305050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Image" r:id="rId5" imgW="3441270" imgH="3936508" progId="Photoshop.Image.6">
                  <p:embed/>
                </p:oleObj>
              </mc:Choice>
              <mc:Fallback>
                <p:oleObj name="Image" r:id="rId5" imgW="3441270" imgH="3936508" progId="Photoshop.Image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1484313"/>
                        <a:ext cx="2305050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7"/>
          <p:cNvGraphicFramePr>
            <a:graphicFrameLocks noChangeAspect="1"/>
          </p:cNvGraphicFramePr>
          <p:nvPr/>
        </p:nvGraphicFramePr>
        <p:xfrm>
          <a:off x="6818313" y="1484313"/>
          <a:ext cx="1785937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Image" r:id="rId7" imgW="2869841" imgH="3936508" progId="Photoshop.Image.6">
                  <p:embed/>
                </p:oleObj>
              </mc:Choice>
              <mc:Fallback>
                <p:oleObj name="Image" r:id="rId7" imgW="2869841" imgH="3936508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1484313"/>
                        <a:ext cx="1785937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ChangeArrowheads="1"/>
          </p:cNvSpPr>
          <p:nvPr/>
        </p:nvSpPr>
        <p:spPr bwMode="auto">
          <a:xfrm>
            <a:off x="6324600" y="5638800"/>
            <a:ext cx="2743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611188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r>
              <a:rPr lang="it-IT" sz="3200">
                <a:solidFill>
                  <a:srgbClr val="FF0000"/>
                </a:solidFill>
                <a:ea typeface="ＭＳ Ｐゴシック" pitchFamily="34" charset="-128"/>
              </a:rPr>
              <a:t>Dove si trovano il gas naturale e il carbone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611188" y="4292600"/>
            <a:ext cx="388937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sz="1900" b="1">
                <a:ea typeface="ＭＳ Ｐゴシック" pitchFamily="34" charset="-128"/>
              </a:rPr>
              <a:t>Gas naturale</a:t>
            </a:r>
            <a:r>
              <a:rPr lang="it-IT" sz="1900">
                <a:ea typeface="ＭＳ Ｐゴシック" pitchFamily="34" charset="-128"/>
              </a:rPr>
              <a:t/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Le riserve di gas naturale sono localizzate per 2/3 in due sole aree geografiche: il Medio Oriente (quasi il 40%), la Russia (26%). </a:t>
            </a:r>
            <a:endParaRPr lang="it-IT" sz="1900" b="1">
              <a:ea typeface="ＭＳ Ｐゴシック" pitchFamily="34" charset="-128"/>
            </a:endParaRP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4714875" y="4292600"/>
            <a:ext cx="4249738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sz="1900" b="1">
                <a:ea typeface="ＭＳ Ｐゴシック" pitchFamily="34" charset="-128"/>
              </a:rPr>
              <a:t>Carbone</a:t>
            </a:r>
            <a:br>
              <a:rPr lang="it-IT" sz="1900" b="1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Le</a:t>
            </a:r>
            <a:r>
              <a:rPr lang="it-IT" sz="1900" b="1">
                <a:ea typeface="ＭＳ Ｐゴシック" pitchFamily="34" charset="-128"/>
              </a:rPr>
              <a:t> </a:t>
            </a:r>
            <a:r>
              <a:rPr lang="it-IT" sz="1900">
                <a:ea typeface="ＭＳ Ｐゴシック" pitchFamily="34" charset="-128"/>
              </a:rPr>
              <a:t>riserve di carboni fossili sono maggiori rispetto agli idrocarburi, almeno tre volte tanto. Esse sono distribuite un po’ in tutti i continenti. </a:t>
            </a:r>
          </a:p>
        </p:txBody>
      </p:sp>
      <p:graphicFrame>
        <p:nvGraphicFramePr>
          <p:cNvPr id="35846" name="Object 9"/>
          <p:cNvGraphicFramePr>
            <a:graphicFrameLocks noChangeAspect="1"/>
          </p:cNvGraphicFramePr>
          <p:nvPr/>
        </p:nvGraphicFramePr>
        <p:xfrm>
          <a:off x="611188" y="1484313"/>
          <a:ext cx="3889375" cy="266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Image" r:id="rId3" imgW="4419048" imgH="3504762" progId="Photoshop.Image.6">
                  <p:embed/>
                </p:oleObj>
              </mc:Choice>
              <mc:Fallback>
                <p:oleObj name="Image" r:id="rId3" imgW="4419048" imgH="3504762" progId="Photoshop.Image.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3889375" cy="266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11"/>
          <p:cNvGraphicFramePr>
            <a:graphicFrameLocks noChangeAspect="1"/>
          </p:cNvGraphicFramePr>
          <p:nvPr/>
        </p:nvGraphicFramePr>
        <p:xfrm>
          <a:off x="4716463" y="1484313"/>
          <a:ext cx="3887787" cy="266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Image" r:id="rId5" imgW="5180952" imgH="3504762" progId="Photoshop.Image.6">
                  <p:embed/>
                </p:oleObj>
              </mc:Choice>
              <mc:Fallback>
                <p:oleObj name="Image" r:id="rId5" imgW="5180952" imgH="3504762" progId="Photoshop.Image.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484313"/>
                        <a:ext cx="3887787" cy="266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09683" y="2122435"/>
            <a:ext cx="8415337" cy="346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/>
          <a:p>
            <a:pPr marL="292100" lvl="1" indent="244475">
              <a:buClr>
                <a:srgbClr val="FF0000"/>
              </a:buClr>
              <a:buFont typeface="Arial" charset="0"/>
              <a:buChar char="•"/>
            </a:pPr>
            <a:r>
              <a:rPr lang="it-IT" sz="2400" dirty="0">
                <a:ea typeface="ＭＳ Ｐゴシック" pitchFamily="34" charset="-128"/>
              </a:rPr>
              <a:t>Cos’è </a:t>
            </a:r>
            <a:endParaRPr lang="it-IT" sz="2400" dirty="0" smtClean="0">
              <a:ea typeface="ＭＳ Ｐゴシック" pitchFamily="34" charset="-128"/>
            </a:endParaRPr>
          </a:p>
          <a:p>
            <a:pPr marL="292100" lvl="1" indent="244475">
              <a:buClr>
                <a:srgbClr val="FF0000"/>
              </a:buClr>
              <a:buFont typeface="Arial" charset="0"/>
              <a:buChar char="•"/>
            </a:pPr>
            <a:r>
              <a:rPr lang="it-IT" sz="2400" dirty="0" smtClean="0">
                <a:ea typeface="ＭＳ Ｐゴシック" pitchFamily="34" charset="-128"/>
              </a:rPr>
              <a:t>Ricerca </a:t>
            </a:r>
            <a:r>
              <a:rPr lang="it-IT" sz="2400" dirty="0">
                <a:ea typeface="ＭＳ Ｐゴシック" pitchFamily="34" charset="-128"/>
              </a:rPr>
              <a:t>ed estrazione</a:t>
            </a:r>
          </a:p>
          <a:p>
            <a:pPr marL="292100" lvl="1" indent="244475">
              <a:buClr>
                <a:srgbClr val="FF0000"/>
              </a:buClr>
              <a:buFont typeface="Arial" charset="0"/>
              <a:buChar char="•"/>
            </a:pPr>
            <a:r>
              <a:rPr lang="it-IT" sz="2400" dirty="0">
                <a:ea typeface="ＭＳ Ｐゴシック" pitchFamily="34" charset="-128"/>
              </a:rPr>
              <a:t>Trasporto mediante gasdotto</a:t>
            </a:r>
          </a:p>
          <a:p>
            <a:pPr marL="292100" lvl="1" indent="244475">
              <a:buClr>
                <a:srgbClr val="FF0000"/>
              </a:buClr>
              <a:buFont typeface="Arial" charset="0"/>
              <a:buChar char="•"/>
            </a:pPr>
            <a:r>
              <a:rPr lang="it-IT" sz="2400" dirty="0">
                <a:ea typeface="ＭＳ Ｐゴシック" pitchFamily="34" charset="-128"/>
              </a:rPr>
              <a:t>Trasporto mediante nave</a:t>
            </a:r>
          </a:p>
          <a:p>
            <a:pPr marL="292100" lvl="1" indent="244475">
              <a:buClr>
                <a:srgbClr val="FF0000"/>
              </a:buClr>
              <a:buFont typeface="Arial" charset="0"/>
              <a:buChar char="•"/>
            </a:pPr>
            <a:r>
              <a:rPr lang="it-IT" sz="2400" dirty="0">
                <a:ea typeface="ＭＳ Ｐゴシック" pitchFamily="34" charset="-128"/>
              </a:rPr>
              <a:t>Centrale a gas</a:t>
            </a:r>
          </a:p>
          <a:p>
            <a:pPr marL="292100" lvl="1" indent="244475">
              <a:buClr>
                <a:srgbClr val="FF0000"/>
              </a:buClr>
              <a:buFont typeface="Arial" charset="0"/>
              <a:buChar char="•"/>
            </a:pPr>
            <a:r>
              <a:rPr lang="it-IT" sz="2400" dirty="0">
                <a:ea typeface="ＭＳ Ｐゴシック" pitchFamily="34" charset="-128"/>
              </a:rPr>
              <a:t>Utilizzi del gas</a:t>
            </a:r>
          </a:p>
          <a:p>
            <a:pPr marL="292100" lvl="1" indent="244475">
              <a:buClr>
                <a:srgbClr val="FF0000"/>
              </a:buClr>
              <a:buFont typeface="Arial" charset="0"/>
              <a:buChar char="•"/>
            </a:pPr>
            <a:r>
              <a:rPr lang="it-IT" sz="2400" dirty="0">
                <a:ea typeface="ＭＳ Ｐゴシック" pitchFamily="34" charset="-128"/>
              </a:rPr>
              <a:t>Gas naturale e ambiente</a:t>
            </a:r>
          </a:p>
          <a:p>
            <a:pPr marL="292100" lvl="1" indent="571500">
              <a:lnSpc>
                <a:spcPct val="140000"/>
              </a:lnSpc>
              <a:buClr>
                <a:srgbClr val="FF0000"/>
              </a:buClr>
              <a:buFont typeface="Arial" charset="0"/>
              <a:buChar char="•"/>
            </a:pPr>
            <a:endParaRPr lang="it-IT" sz="2400" dirty="0">
              <a:ea typeface="ＭＳ Ｐゴシック" pitchFamily="34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420" y="80772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it-IT" sz="6600" b="1" u="sng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Gas naturale</a:t>
            </a:r>
            <a:endParaRPr lang="it-IT" sz="6600" b="1" u="sng" dirty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11188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r>
              <a:rPr lang="it-IT" sz="3200">
                <a:solidFill>
                  <a:srgbClr val="FF0000"/>
                </a:solidFill>
                <a:ea typeface="ＭＳ Ｐゴシック" pitchFamily="34" charset="-128"/>
              </a:rPr>
              <a:t>Cos’è il gas naturale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12775" y="1484313"/>
            <a:ext cx="3887788" cy="32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sz="1900">
                <a:ea typeface="ＭＳ Ｐゴシック" pitchFamily="34" charset="-128"/>
              </a:rPr>
              <a:t>Il gas naturale è un gas incolore e inodore, che pesa circa la metà dell’aria.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Esso è formato da metano per il 99% nei gas più puri, per il 90% nei meno puri.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Il passaggio allo stato liquido avviene diminuendo la temperatura o aumentando la pressione.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Il butano e il propano sono invece “gas di raffineria”.</a:t>
            </a:r>
          </a:p>
        </p:txBody>
      </p:sp>
      <p:graphicFrame>
        <p:nvGraphicFramePr>
          <p:cNvPr id="25604" name="Object 5"/>
          <p:cNvGraphicFramePr>
            <a:graphicFrameLocks noChangeAspect="1"/>
          </p:cNvGraphicFramePr>
          <p:nvPr/>
        </p:nvGraphicFramePr>
        <p:xfrm>
          <a:off x="4706938" y="1484313"/>
          <a:ext cx="3897312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Image" r:id="rId3" imgW="2933333" imgH="3034921" progId="Photoshop.Image.6">
                  <p:embed/>
                </p:oleObj>
              </mc:Choice>
              <mc:Fallback>
                <p:oleObj name="Image" r:id="rId3" imgW="2933333" imgH="3034921" progId="Photoshop.Image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1484313"/>
                        <a:ext cx="3897312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324600" y="5638800"/>
            <a:ext cx="2743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11188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r>
              <a:rPr lang="it-IT" sz="3200">
                <a:solidFill>
                  <a:srgbClr val="FF0000"/>
                </a:solidFill>
                <a:ea typeface="ＭＳ Ｐゴシック" pitchFamily="34" charset="-128"/>
              </a:rPr>
              <a:t>Ricerca ed estrazione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11188" y="1484313"/>
            <a:ext cx="835342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0000"/>
              </a:spcBef>
            </a:pPr>
            <a:r>
              <a:rPr lang="it-IT" sz="1900" b="1">
                <a:ea typeface="ＭＳ Ｐゴシック" pitchFamily="34" charset="-128"/>
              </a:rPr>
              <a:t>Ricerca</a:t>
            </a:r>
            <a:r>
              <a:rPr lang="it-IT" sz="1900">
                <a:ea typeface="ＭＳ Ｐゴシック" pitchFamily="34" charset="-128"/>
              </a:rPr>
              <a:t/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La ricerca del gas non è distinta da quella del petrolio, ma esiste un’unica attività di ricerca degli idrocarburi. Solo dopo la perforazione dei pozzi esplorativi è possibile accertare il tipo di giacimento. I giacimenti possono essere di </a:t>
            </a:r>
            <a:r>
              <a:rPr lang="it-IT" sz="1900" i="1">
                <a:ea typeface="ＭＳ Ｐゴシック" pitchFamily="34" charset="-128"/>
              </a:rPr>
              <a:t>solo gas</a:t>
            </a:r>
            <a:r>
              <a:rPr lang="it-IT" sz="1900">
                <a:ea typeface="ＭＳ Ｐゴシック" pitchFamily="34" charset="-128"/>
              </a:rPr>
              <a:t> o di </a:t>
            </a:r>
            <a:r>
              <a:rPr lang="it-IT" sz="1900" i="1">
                <a:ea typeface="ＭＳ Ｐゴシック" pitchFamily="34" charset="-128"/>
              </a:rPr>
              <a:t>gas associato</a:t>
            </a:r>
            <a:r>
              <a:rPr lang="it-IT" sz="1900">
                <a:ea typeface="ＭＳ Ｐゴシック" pitchFamily="34" charset="-128"/>
              </a:rPr>
              <a:t> al petrolio nei giacimenti petroliferi.</a:t>
            </a:r>
            <a:endParaRPr lang="it-IT" sz="1900" b="1">
              <a:ea typeface="ＭＳ Ｐゴシック" pitchFamily="34" charset="-128"/>
            </a:endParaRPr>
          </a:p>
          <a:p>
            <a:pPr>
              <a:spcBef>
                <a:spcPct val="60000"/>
              </a:spcBef>
            </a:pPr>
            <a:r>
              <a:rPr lang="it-IT" sz="1900" b="1">
                <a:ea typeface="ＭＳ Ｐゴシック" pitchFamily="34" charset="-128"/>
              </a:rPr>
              <a:t>Estrazione</a:t>
            </a:r>
            <a:br>
              <a:rPr lang="it-IT" sz="1900" b="1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L’estrazione è simile a quella del petrolio: appena lo scalpello fora una cupola che contiene il gas, esso risale nella tubazione verticale spinto dalla pressione; in superficie, alla testa del pozzo, viene messo il complesso di valvole detto “albero di Natale”, che ne regola il flusso.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ChangeArrowheads="1"/>
          </p:cNvSpPr>
          <p:nvPr/>
        </p:nvSpPr>
        <p:spPr bwMode="auto">
          <a:xfrm>
            <a:off x="6324600" y="5638800"/>
            <a:ext cx="2743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11188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r>
              <a:rPr lang="it-IT" sz="3200">
                <a:solidFill>
                  <a:srgbClr val="FF0000"/>
                </a:solidFill>
                <a:ea typeface="ＭＳ Ｐゴシック" pitchFamily="34" charset="-128"/>
              </a:rPr>
              <a:t>Trasporto mediante gasdotto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611188" y="4138613"/>
            <a:ext cx="3889375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sz="1900" b="1">
                <a:ea typeface="ＭＳ Ｐゴシック" pitchFamily="34" charset="-128"/>
              </a:rPr>
              <a:t>Posa di un gasdotto</a:t>
            </a:r>
            <a:r>
              <a:rPr lang="it-IT" sz="1900">
                <a:ea typeface="ＭＳ Ｐゴシック" pitchFamily="34" charset="-128"/>
              </a:rPr>
              <a:t> 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Il lungo tubo che forma il gasdotto è costituito da molti tubi saldati tra loro. Il tubo viene sollevato in simultanea da molte gru che lo adagiano nella trincea scavata; infine viene ricoperto di terra.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716463" y="4138613"/>
            <a:ext cx="4319587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sz="1900" b="1">
                <a:ea typeface="ＭＳ Ｐゴシック" pitchFamily="34" charset="-128"/>
              </a:rPr>
              <a:t>Gasdotti per l’importazione</a:t>
            </a:r>
            <a:r>
              <a:rPr lang="it-IT" sz="1900">
                <a:ea typeface="ＭＳ Ｐゴシック" pitchFamily="34" charset="-128"/>
              </a:rPr>
              <a:t> 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L’Italia importa il 70% del gas naturale: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- da nord arriva il gas olandese;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- da sud arriva il Transmed che parte dall’Algeria;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- da est arriva il gas della Russia che parte dalla Siberia.</a:t>
            </a:r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611188" y="1484313"/>
          <a:ext cx="3889375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Image" r:id="rId3" imgW="5676190" imgH="3898413" progId="Photoshop.Image.6">
                  <p:embed/>
                </p:oleObj>
              </mc:Choice>
              <mc:Fallback>
                <p:oleObj name="Image" r:id="rId3" imgW="5676190" imgH="3898413" progId="Photoshop.Image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3889375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8"/>
          <p:cNvGraphicFramePr>
            <a:graphicFrameLocks noChangeAspect="1"/>
          </p:cNvGraphicFramePr>
          <p:nvPr/>
        </p:nvGraphicFramePr>
        <p:xfrm>
          <a:off x="4716463" y="1484313"/>
          <a:ext cx="38735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Image" r:id="rId5" imgW="3873016" imgH="3263492" progId="Photoshop.Image.6">
                  <p:embed/>
                </p:oleObj>
              </mc:Choice>
              <mc:Fallback>
                <p:oleObj name="Image" r:id="rId5" imgW="3873016" imgH="3263492" progId="Photoshop.Image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484313"/>
                        <a:ext cx="3873500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11188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r>
              <a:rPr lang="it-IT" sz="3200">
                <a:solidFill>
                  <a:srgbClr val="FF0000"/>
                </a:solidFill>
                <a:ea typeface="ＭＳ Ｐゴシック" pitchFamily="34" charset="-128"/>
              </a:rPr>
              <a:t>Trasporto mediante nave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12775" y="1484313"/>
            <a:ext cx="3598863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sz="1900" b="1">
                <a:ea typeface="ＭＳ Ｐゴシック" pitchFamily="34" charset="-128"/>
              </a:rPr>
              <a:t>Nave metaniera</a:t>
            </a:r>
            <a:r>
              <a:rPr lang="it-IT" sz="1900">
                <a:ea typeface="ＭＳ Ｐゴシック" pitchFamily="34" charset="-128"/>
              </a:rPr>
              <a:t>: lo scafo contiene quattro grandi cisterne sferiche d’acciaio, con il gas liquefatto a -161 ºC. Una metaniera trasporta 130.000 m</a:t>
            </a:r>
            <a:r>
              <a:rPr lang="en-US" sz="1900">
                <a:ea typeface="ＭＳ Ｐゴシック" pitchFamily="34" charset="-128"/>
                <a:cs typeface="Arial" charset="0"/>
              </a:rPr>
              <a:t>³ di metano liquefatto. L’operazione di ormeggio e scarico dura 24 ore.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211638" y="1484313"/>
          <a:ext cx="4392612" cy="307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Image" r:id="rId3" imgW="4063492" imgH="2844444" progId="Photoshop.Image.6">
                  <p:embed/>
                </p:oleObj>
              </mc:Choice>
              <mc:Fallback>
                <p:oleObj name="Image" r:id="rId3" imgW="4063492" imgH="2844444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484313"/>
                        <a:ext cx="4392612" cy="307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324600" y="5638800"/>
            <a:ext cx="2743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188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r>
              <a:rPr lang="it-IT" sz="3200">
                <a:solidFill>
                  <a:srgbClr val="FF0000"/>
                </a:solidFill>
                <a:ea typeface="ＭＳ Ｐゴシック" pitchFamily="34" charset="-128"/>
              </a:rPr>
              <a:t>Altri utilizzi del gas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11188" y="1484313"/>
            <a:ext cx="8353425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0000"/>
              </a:spcBef>
            </a:pPr>
            <a:r>
              <a:rPr lang="it-IT" sz="1900" b="1">
                <a:ea typeface="ＭＳ Ｐゴシック" pitchFamily="34" charset="-128"/>
              </a:rPr>
              <a:t>Residenza</a:t>
            </a:r>
            <a:r>
              <a:rPr lang="it-IT" sz="1900">
                <a:ea typeface="ＭＳ Ｐゴシック" pitchFamily="34" charset="-128"/>
              </a:rPr>
              <a:t>: gli impieghi domestici del gas sono il riscaldamento degli ambienti, la cottura dei cibi e la produzione di acqua calda.</a:t>
            </a:r>
            <a:endParaRPr lang="it-IT" sz="1900" b="1">
              <a:ea typeface="ＭＳ Ｐゴシック" pitchFamily="34" charset="-128"/>
            </a:endParaRPr>
          </a:p>
          <a:p>
            <a:pPr>
              <a:spcBef>
                <a:spcPct val="60000"/>
              </a:spcBef>
            </a:pPr>
            <a:r>
              <a:rPr lang="it-IT" sz="1900" b="1">
                <a:ea typeface="ＭＳ Ｐゴシック" pitchFamily="34" charset="-128"/>
              </a:rPr>
              <a:t>Industria</a:t>
            </a:r>
            <a:r>
              <a:rPr lang="it-IT" sz="1900">
                <a:ea typeface="ＭＳ Ｐゴシック" pitchFamily="34" charset="-128"/>
              </a:rPr>
              <a:t>: industrie e laboratori artigiani usano il gas naturale come combustibile nei forni per la cottura di ceramiche, per la fusione del vetro, per la produzione del cemento.</a:t>
            </a:r>
            <a:endParaRPr lang="it-IT" sz="1900" b="1">
              <a:ea typeface="ＭＳ Ｐゴシック" pitchFamily="34" charset="-128"/>
            </a:endParaRPr>
          </a:p>
          <a:p>
            <a:pPr>
              <a:spcBef>
                <a:spcPct val="60000"/>
              </a:spcBef>
            </a:pPr>
            <a:r>
              <a:rPr lang="it-IT" sz="1900" b="1">
                <a:ea typeface="ＭＳ Ｐゴシック" pitchFamily="34" charset="-128"/>
              </a:rPr>
              <a:t>Autotrazione</a:t>
            </a:r>
            <a:r>
              <a:rPr lang="it-IT" sz="1900">
                <a:ea typeface="ＭＳ Ｐゴシック" pitchFamily="34" charset="-128"/>
              </a:rPr>
              <a:t>: il gas GNL (gas naturale liquefatto) è usato sempre più come combustibile per autoveicoli. </a:t>
            </a:r>
          </a:p>
          <a:p>
            <a:pPr>
              <a:spcBef>
                <a:spcPct val="60000"/>
              </a:spcBef>
            </a:pPr>
            <a:r>
              <a:rPr lang="it-IT" sz="1900" b="1">
                <a:ea typeface="ＭＳ Ｐゴシック" pitchFamily="34" charset="-128"/>
              </a:rPr>
              <a:t>Materia prima</a:t>
            </a:r>
            <a:r>
              <a:rPr lang="it-IT" sz="1900">
                <a:ea typeface="ＭＳ Ｐゴシック" pitchFamily="34" charset="-128"/>
              </a:rPr>
              <a:t>: molte industrie chimiche usano il gas come materia prima per ricavare gomme sintetiche, fertilizzanti, plastiche di ogni tipo.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11188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r>
              <a:rPr lang="it-IT" sz="3200">
                <a:solidFill>
                  <a:srgbClr val="FF0000"/>
                </a:solidFill>
                <a:ea typeface="ＭＳ Ｐゴシック" pitchFamily="34" charset="-128"/>
              </a:rPr>
              <a:t>Gas naturale e ambiente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12775" y="1484313"/>
            <a:ext cx="5254625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sz="1900">
                <a:ea typeface="ＭＳ Ｐゴシック" pitchFamily="34" charset="-128"/>
              </a:rPr>
              <a:t>Il metano è il combustibile fossile meno inquinante. 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La sua combustione produce pochissimo ossido di carbonio e quasi nessuna polvere.</a:t>
            </a:r>
            <a:br>
              <a:rPr lang="it-IT" sz="1900">
                <a:ea typeface="ＭＳ Ｐゴシック" pitchFamily="34" charset="-128"/>
              </a:rPr>
            </a:br>
            <a:r>
              <a:rPr lang="it-IT" sz="1900">
                <a:ea typeface="ＭＳ Ｐゴシック" pitchFamily="34" charset="-128"/>
              </a:rPr>
              <a:t>La combustione del metano, comunque, non è del tutto pulita perché produce </a:t>
            </a:r>
            <a:r>
              <a:rPr lang="it-IT" sz="1900" b="1">
                <a:ea typeface="ＭＳ Ｐゴシック" pitchFamily="34" charset="-128"/>
              </a:rPr>
              <a:t>190 g di anidride carbonica</a:t>
            </a:r>
            <a:r>
              <a:rPr lang="it-IT" sz="1900">
                <a:ea typeface="ＭＳ Ｐゴシック" pitchFamily="34" charset="-128"/>
              </a:rPr>
              <a:t> per kw.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6084888" y="1484313"/>
          <a:ext cx="2519362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Image" r:id="rId3" imgW="2933333" imgH="3034921" progId="Photoshop.Image.6">
                  <p:embed/>
                </p:oleObj>
              </mc:Choice>
              <mc:Fallback>
                <p:oleObj name="Image" r:id="rId3" imgW="2933333" imgH="3034921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484313"/>
                        <a:ext cx="2519362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51400" y="476590"/>
            <a:ext cx="8532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it-IT" sz="6600" b="1" u="sng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Il sistema energetico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-4560" y="2410475"/>
            <a:ext cx="8415337" cy="332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/>
          <a:p>
            <a:pPr marL="292100" lvl="1" indent="244475">
              <a:lnSpc>
                <a:spcPct val="14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it-IT" sz="2400" dirty="0">
                <a:ea typeface="ＭＳ Ｐゴシック" pitchFamily="34" charset="-128"/>
              </a:rPr>
              <a:t>Sistema energetico mondiale</a:t>
            </a:r>
          </a:p>
          <a:p>
            <a:pPr marL="292100" lvl="1" indent="244475">
              <a:lnSpc>
                <a:spcPct val="14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it-IT" sz="2400" dirty="0">
                <a:ea typeface="ＭＳ Ｐゴシック" pitchFamily="34" charset="-128"/>
              </a:rPr>
              <a:t>Sistema energetico in Italia</a:t>
            </a:r>
          </a:p>
          <a:p>
            <a:pPr marL="292100" lvl="1" indent="244475">
              <a:lnSpc>
                <a:spcPct val="14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it-IT" sz="2400" dirty="0">
                <a:ea typeface="ＭＳ Ｐゴシック" pitchFamily="34" charset="-128"/>
              </a:rPr>
              <a:t>Dove si trova il petrolio</a:t>
            </a:r>
          </a:p>
          <a:p>
            <a:pPr marL="292100" lvl="1" indent="244475">
              <a:lnSpc>
                <a:spcPct val="14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it-IT" sz="2400" dirty="0">
                <a:ea typeface="ＭＳ Ｐゴシック" pitchFamily="34" charset="-128"/>
              </a:rPr>
              <a:t>Dove si trovano </a:t>
            </a:r>
            <a:r>
              <a:rPr lang="it-IT" sz="2400" dirty="0" smtClean="0">
                <a:ea typeface="ＭＳ Ｐゴシック" pitchFamily="34" charset="-128"/>
              </a:rPr>
              <a:t>gas </a:t>
            </a:r>
            <a:r>
              <a:rPr lang="it-IT" sz="2400" dirty="0">
                <a:ea typeface="ＭＳ Ｐゴシック" pitchFamily="34" charset="-128"/>
              </a:rPr>
              <a:t>e </a:t>
            </a:r>
            <a:r>
              <a:rPr lang="it-IT" sz="2400" dirty="0" smtClean="0">
                <a:ea typeface="ＭＳ Ｐゴシック" pitchFamily="34" charset="-128"/>
              </a:rPr>
              <a:t>carbone</a:t>
            </a:r>
            <a:endParaRPr lang="it-IT" sz="2400" dirty="0">
              <a:ea typeface="ＭＳ Ｐゴシック" pitchFamily="34" charset="-128"/>
            </a:endParaRPr>
          </a:p>
          <a:p>
            <a:pPr marL="292100" lvl="1" indent="571500">
              <a:lnSpc>
                <a:spcPct val="140000"/>
              </a:lnSpc>
              <a:buClr>
                <a:srgbClr val="FF0000"/>
              </a:buClr>
              <a:buFont typeface="Arial" charset="0"/>
              <a:buChar char="•"/>
            </a:pPr>
            <a:endParaRPr lang="it-IT" sz="30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eccio">
  <a:themeElements>
    <a:clrScheme name="Intreccio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recci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reccio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</TotalTime>
  <Words>310</Words>
  <Application>Microsoft Office PowerPoint</Application>
  <PresentationFormat>Presentazione su schermo (4:3)</PresentationFormat>
  <Paragraphs>43</Paragraphs>
  <Slides>13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ＭＳ Ｐゴシック</vt:lpstr>
      <vt:lpstr>Intreccio</vt:lpstr>
      <vt:lpstr>Adobe Photoshop Image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Friusa Iberoamericana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SabRic</dc:creator>
  <cp:lastModifiedBy>Administrator</cp:lastModifiedBy>
  <cp:revision>443</cp:revision>
  <dcterms:created xsi:type="dcterms:W3CDTF">2009-10-15T16:05:00Z</dcterms:created>
  <dcterms:modified xsi:type="dcterms:W3CDTF">2014-11-29T17:34:03Z</dcterms:modified>
</cp:coreProperties>
</file>